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7" r:id="rId3"/>
    <p:sldId id="288" r:id="rId4"/>
    <p:sldId id="289" r:id="rId5"/>
    <p:sldId id="290" r:id="rId6"/>
    <p:sldId id="291" r:id="rId7"/>
    <p:sldId id="292" r:id="rId8"/>
    <p:sldId id="293" r:id="rId9"/>
    <p:sldId id="294" r:id="rId10"/>
    <p:sldId id="295" r:id="rId11"/>
    <p:sldId id="271" r:id="rId12"/>
    <p:sldId id="297" r:id="rId13"/>
    <p:sldId id="298" r:id="rId14"/>
    <p:sldId id="299" r:id="rId15"/>
    <p:sldId id="300" r:id="rId16"/>
    <p:sldId id="29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9" autoAdjust="0"/>
    <p:restoredTop sz="94660"/>
  </p:normalViewPr>
  <p:slideViewPr>
    <p:cSldViewPr>
      <p:cViewPr varScale="1">
        <p:scale>
          <a:sx n="122" d="100"/>
          <a:sy n="122" d="100"/>
        </p:scale>
        <p:origin x="-15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4B527-33AC-4738-8C29-F0658A4E5574}" type="datetimeFigureOut">
              <a:rPr lang="en-US" smtClean="0"/>
              <a:pPr/>
              <a:t>11.30.2010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3C82A-620D-4013-9DC6-1E7969339A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F3C82A-620D-4013-9DC6-1E7969339A6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2EDA4-4D7E-42D6-AAC3-EEA14B6B4EB2}" type="datetimeFigureOut">
              <a:rPr lang="en-US" smtClean="0"/>
              <a:pPr/>
              <a:t>11.30.2010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7FD6A-A25B-4BF5-A55C-F4AAD7FEEFE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2EDA4-4D7E-42D6-AAC3-EEA14B6B4EB2}" type="datetimeFigureOut">
              <a:rPr lang="en-US" smtClean="0"/>
              <a:pPr/>
              <a:t>11.30.2010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7FD6A-A25B-4BF5-A55C-F4AAD7FEEFE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bg.png"/>
          <p:cNvPicPr>
            <a:picLocks noChangeAspect="1"/>
          </p:cNvPicPr>
          <p:nvPr/>
        </p:nvPicPr>
        <p:blipFill>
          <a:blip r:embed="rId3" cstate="print"/>
          <a:stretch>
            <a:fillRect/>
          </a:stretch>
        </p:blipFill>
        <p:spPr>
          <a:xfrm>
            <a:off x="571" y="428"/>
            <a:ext cx="9142858" cy="685714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lnSpcReduction="10000"/>
          </a:bodyPr>
          <a:lstStyle/>
          <a:p>
            <a:pPr marL="2859088" indent="1588">
              <a:spcBef>
                <a:spcPct val="20000"/>
              </a:spcBef>
            </a:pPr>
            <a:r>
              <a:rPr lang="en-US" sz="4400" dirty="0" smtClean="0"/>
              <a:t>At </a:t>
            </a:r>
            <a:r>
              <a:rPr lang="en-US" sz="4400" dirty="0" smtClean="0"/>
              <a:t>any time, if the user wants to jump to another genre of news, they can simply click the Menu button on the Android device.</a:t>
            </a: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pic>
        <p:nvPicPr>
          <p:cNvPr id="8" name="Picture 7" descr="C:\Users\Tyler\Desktop\Desktop\School\10 Fall\COP 4331\User Manual\Marked As Read.png"/>
          <p:cNvPicPr/>
          <p:nvPr/>
        </p:nvPicPr>
        <p:blipFill>
          <a:blip r:embed="rId3" cstate="print"/>
          <a:srcRect/>
          <a:stretch>
            <a:fillRect/>
          </a:stretch>
        </p:blipFill>
        <p:spPr bwMode="auto">
          <a:xfrm>
            <a:off x="838200" y="2057400"/>
            <a:ext cx="2560320" cy="37917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a:noFill/>
          <a:ln w="38100">
            <a:noFill/>
          </a:ln>
        </p:spPr>
        <p:txBody>
          <a:bodyPr anchor="ctr"/>
          <a:lstStyle/>
          <a:p>
            <a:pPr algn="ctr">
              <a:buNone/>
            </a:pPr>
            <a:r>
              <a:rPr lang="en-US" dirty="0" smtClean="0"/>
              <a:t>DEMO TIME!</a:t>
            </a:r>
            <a:endParaRPr lang="en-US" dirty="0" smtClean="0"/>
          </a:p>
        </p:txBody>
      </p:sp>
      <p:sp>
        <p:nvSpPr>
          <p:cNvPr id="4"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5" name="TextBox 4"/>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m</a:t>
            </a:r>
            <a:r>
              <a:rPr lang="en-US" dirty="0" smtClean="0"/>
              <a:t>ajor design issues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85000" lnSpcReduction="10000"/>
          </a:bodyPr>
          <a:lstStyle/>
          <a:p>
            <a:r>
              <a:rPr lang="en-US" sz="4400" dirty="0" smtClean="0"/>
              <a:t>At this current date, we do not have any outstanding problems with the product.  All problems that were found during development and testing were taken care of immediately.  There are areas in which improvement may be desired, but there are currently no know problems with the News Phone Application.</a:t>
            </a:r>
            <a:endParaRPr lang="en-US" sz="4400" dirty="0"/>
          </a:p>
        </p:txBody>
      </p:sp>
      <p:sp>
        <p:nvSpPr>
          <p:cNvPr id="6" name="TextBox 5"/>
          <p:cNvSpPr txBox="1"/>
          <p:nvPr/>
        </p:nvSpPr>
        <p:spPr>
          <a:xfrm>
            <a:off x="5458609" y="838200"/>
            <a:ext cx="3228191"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ste</a:t>
            </a:r>
            <a:r>
              <a:rPr lang="en-US" dirty="0" err="1" smtClean="0">
                <a:effectLst>
                  <a:reflection blurRad="6350" stA="55000" endA="300" endPos="45500" dir="5400000" sy="-100000" algn="bl" rotWithShape="0"/>
                </a:effectLst>
              </a:rPr>
              <a:t>phen</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rodriguez</a:t>
            </a:r>
            <a:endParaRPr lang="en-US" dirty="0">
              <a:effectLst>
                <a:reflection blurRad="6350" stA="60000" endA="900" endPos="58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m</a:t>
            </a:r>
            <a:r>
              <a:rPr lang="en-US" dirty="0" smtClean="0"/>
              <a:t>ajor design issues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85000" lnSpcReduction="10000"/>
          </a:bodyPr>
          <a:lstStyle/>
          <a:p>
            <a:r>
              <a:rPr lang="en-US" sz="4400" dirty="0" smtClean="0"/>
              <a:t>We </a:t>
            </a:r>
            <a:r>
              <a:rPr lang="en-US" sz="4400" dirty="0" smtClean="0"/>
              <a:t>tried to test the application under any circumstance that we could foresee the end user using the application.  </a:t>
            </a:r>
            <a:r>
              <a:rPr lang="en-US" sz="4400" dirty="0" smtClean="0"/>
              <a:t>The </a:t>
            </a:r>
            <a:r>
              <a:rPr lang="en-US" sz="4400" dirty="0" smtClean="0"/>
              <a:t>testing and QA was conducted in a timely manner, but the only suggestions we have for possible improvement is to have outsiders, unfamiliar with the product, test it for effectiveness</a:t>
            </a:r>
            <a:r>
              <a:rPr lang="en-US" sz="4400" dirty="0" smtClean="0"/>
              <a:t>.</a:t>
            </a:r>
            <a:endParaRPr lang="en-US" sz="4400" dirty="0"/>
          </a:p>
        </p:txBody>
      </p:sp>
      <p:sp>
        <p:nvSpPr>
          <p:cNvPr id="6" name="TextBox 5"/>
          <p:cNvSpPr txBox="1"/>
          <p:nvPr/>
        </p:nvSpPr>
        <p:spPr>
          <a:xfrm>
            <a:off x="5458609" y="838200"/>
            <a:ext cx="3228191"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ste</a:t>
            </a:r>
            <a:r>
              <a:rPr lang="en-US" dirty="0" err="1" smtClean="0">
                <a:effectLst>
                  <a:reflection blurRad="6350" stA="55000" endA="300" endPos="45500" dir="5400000" sy="-100000" algn="bl" rotWithShape="0"/>
                </a:effectLst>
              </a:rPr>
              <a:t>phen</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rodriguez</a:t>
            </a:r>
            <a:endParaRPr lang="en-US" dirty="0">
              <a:effectLst>
                <a:reflection blurRad="6350" stA="60000" endA="900" endPos="58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quality of the final product</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92500" lnSpcReduction="10000"/>
          </a:bodyPr>
          <a:lstStyle/>
          <a:p>
            <a:r>
              <a:rPr lang="en-US" sz="4000" dirty="0" smtClean="0"/>
              <a:t>The quality of the final product is very high.  The application works very well and covers all requirements and expectations, while still being user friendly.  The product will work under almost any circumstances experienced by the phone except for that of catastrophic.</a:t>
            </a:r>
            <a:endParaRPr lang="en-US" sz="4000" dirty="0"/>
          </a:p>
        </p:txBody>
      </p:sp>
      <p:sp>
        <p:nvSpPr>
          <p:cNvPr id="6" name="TextBox 5"/>
          <p:cNvSpPr txBox="1"/>
          <p:nvPr/>
        </p:nvSpPr>
        <p:spPr>
          <a:xfrm>
            <a:off x="5562600" y="838200"/>
            <a:ext cx="3144964"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aaron</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birencwaig</a:t>
            </a:r>
            <a:endParaRPr lang="en-US" dirty="0">
              <a:effectLst>
                <a:reflection blurRad="6350" stA="60000" endA="900" endPos="58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recommended usage</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85000" lnSpcReduction="10000"/>
          </a:bodyPr>
          <a:lstStyle/>
          <a:p>
            <a:r>
              <a:rPr lang="en-US" sz="4000" dirty="0" smtClean="0"/>
              <a:t>The </a:t>
            </a:r>
            <a:r>
              <a:rPr lang="en-US" sz="4000" dirty="0" err="1" smtClean="0"/>
              <a:t>NewsApp</a:t>
            </a:r>
            <a:r>
              <a:rPr lang="en-US" sz="4000" dirty="0" smtClean="0"/>
              <a:t> is </a:t>
            </a:r>
            <a:r>
              <a:rPr lang="en-US" sz="4000" dirty="0" smtClean="0"/>
              <a:t>targeted for those people that are always on the go and who still like to keep updated in what is happening in the news.  The application can run on the latest Android phones and can be used at all times of the day.  The only requirement needed by the application is an internet connection, which is either obtained through phone’s cellular signal or </a:t>
            </a:r>
            <a:r>
              <a:rPr lang="en-US" sz="4000" dirty="0" err="1" smtClean="0"/>
              <a:t>WiFi</a:t>
            </a:r>
            <a:r>
              <a:rPr lang="en-US" sz="4000" dirty="0" smtClean="0"/>
              <a:t> signal. </a:t>
            </a:r>
            <a:endParaRPr lang="en-US" sz="4000" dirty="0"/>
          </a:p>
        </p:txBody>
      </p:sp>
      <p:sp>
        <p:nvSpPr>
          <p:cNvPr id="6" name="TextBox 5"/>
          <p:cNvSpPr txBox="1"/>
          <p:nvPr/>
        </p:nvSpPr>
        <p:spPr>
          <a:xfrm>
            <a:off x="6028380" y="838200"/>
            <a:ext cx="2658420"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jason</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heintz</a:t>
            </a:r>
            <a:endParaRPr lang="en-US" dirty="0">
              <a:effectLst>
                <a:reflection blurRad="6350" stA="60000" endA="900" endPos="58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a:noFill/>
          <a:ln w="38100">
            <a:noFill/>
          </a:ln>
        </p:spPr>
        <p:txBody>
          <a:bodyPr anchor="ctr"/>
          <a:lstStyle/>
          <a:p>
            <a:pPr algn="ctr">
              <a:buNone/>
            </a:pPr>
            <a:r>
              <a:rPr lang="en-US" dirty="0" smtClean="0"/>
              <a:t>&lt;/presentation&gt;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operational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	The CNN NewsApp is a mobile application that delivers news directly to any Android device running the application. It retrieves news from five different sections, World, US, Money, Entertainment and Sports.</a:t>
            </a: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6215098" y="838200"/>
            <a:ext cx="2471702"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karl</a:t>
            </a:r>
            <a:r>
              <a:rPr lang="en-US" dirty="0" smtClean="0">
                <a:effectLst>
                  <a:reflection blurRad="6350" stA="55000" endA="300" endPos="45500" dir="5400000" sy="-100000" algn="bl" rotWithShape="0"/>
                </a:effectLst>
              </a:rPr>
              <a:t> </a:t>
            </a:r>
            <a:r>
              <a:rPr lang="en-US" dirty="0" smtClean="0">
                <a:effectLst>
                  <a:reflection blurRad="6350" stA="55000" endA="300" endPos="45500" dir="5400000" sy="-100000" algn="bl" rotWithShape="0"/>
                </a:effectLst>
              </a:rPr>
              <a:t>banks</a:t>
            </a:r>
            <a:endParaRPr lang="en-US" dirty="0">
              <a:effectLst>
                <a:reflection blurRad="6350" stA="60000" endA="900" endPos="58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a:bodyPr>
          <a:lstStyle/>
          <a:p>
            <a:pPr marL="342900" lvl="0" indent="-342900">
              <a:spcBef>
                <a:spcPct val="20000"/>
              </a:spcBef>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	</a:t>
            </a:r>
            <a:r>
              <a:rPr lang="en-US" sz="4400" dirty="0" smtClean="0"/>
              <a:t>Open the application by clicking the </a:t>
            </a:r>
            <a:r>
              <a:rPr lang="en-US" sz="4400" dirty="0" err="1" smtClean="0"/>
              <a:t>NewsApp</a:t>
            </a:r>
            <a:r>
              <a:rPr lang="en-US" sz="4400" dirty="0" smtClean="0"/>
              <a:t> icon.</a:t>
            </a: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pic>
        <p:nvPicPr>
          <p:cNvPr id="7" name="Picture 6" descr="C:\Users\Karl\Documents\UCF\Courses\2010\Fall 2010\COP 4331\Project\icon@256x.png"/>
          <p:cNvPicPr/>
          <p:nvPr/>
        </p:nvPicPr>
        <p:blipFill>
          <a:blip r:embed="rId3" cstate="print"/>
          <a:srcRect/>
          <a:stretch>
            <a:fillRect/>
          </a:stretch>
        </p:blipFill>
        <p:spPr bwMode="auto">
          <a:xfrm>
            <a:off x="4114800" y="2209800"/>
            <a:ext cx="1007589" cy="10058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92500"/>
          </a:bodyPr>
          <a:lstStyle/>
          <a:p>
            <a:pPr marL="2859088" lvl="0" indent="1588">
              <a:spcBef>
                <a:spcPct val="20000"/>
              </a:spcBef>
            </a:pPr>
            <a:r>
              <a:rPr lang="en-US" sz="4400" dirty="0" smtClean="0"/>
              <a:t>Once </a:t>
            </a:r>
            <a:r>
              <a:rPr lang="en-US" sz="4400" dirty="0" smtClean="0"/>
              <a:t>the application is fully loaded, the user is presented with the main screen. Here the user can select which subject of news they would like to read.</a:t>
            </a: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pic>
        <p:nvPicPr>
          <p:cNvPr id="8" name="Picture 7" descr="C:\Users\Tyler\Desktop\Desktop\School\10 Fall\COP 4331\User Manual\Main Screen.png"/>
          <p:cNvPicPr/>
          <p:nvPr/>
        </p:nvPicPr>
        <p:blipFill>
          <a:blip r:embed="rId3" cstate="print"/>
          <a:srcRect/>
          <a:stretch>
            <a:fillRect/>
          </a:stretch>
        </p:blipFill>
        <p:spPr bwMode="auto">
          <a:xfrm>
            <a:off x="990600" y="2286000"/>
            <a:ext cx="2215575" cy="327803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a:bodyPr>
          <a:lstStyle/>
          <a:p>
            <a:pPr marL="2859088" indent="1588">
              <a:spcBef>
                <a:spcPct val="20000"/>
              </a:spcBef>
            </a:pPr>
            <a:r>
              <a:rPr lang="en-US" sz="4400" dirty="0" smtClean="0"/>
              <a:t>By </a:t>
            </a:r>
            <a:r>
              <a:rPr lang="en-US" sz="4400" dirty="0" smtClean="0"/>
              <a:t>clicking the subject, the user is then presented with a list of articles grabbed from the CNN website</a:t>
            </a:r>
            <a:r>
              <a:rPr lang="en-US" sz="4400" dirty="0" smtClean="0"/>
              <a:t>.</a:t>
            </a: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pic>
        <p:nvPicPr>
          <p:cNvPr id="7" name="Picture 6" descr="C:\Users\Tyler\Desktop\Desktop\School\10 Fall\COP 4331\User Manual\Entertainment Articles.png"/>
          <p:cNvPicPr/>
          <p:nvPr/>
        </p:nvPicPr>
        <p:blipFill>
          <a:blip r:embed="rId3" cstate="print"/>
          <a:srcRect/>
          <a:stretch>
            <a:fillRect/>
          </a:stretch>
        </p:blipFill>
        <p:spPr bwMode="auto">
          <a:xfrm>
            <a:off x="838200" y="2133600"/>
            <a:ext cx="2439334" cy="363172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92500" lnSpcReduction="20000"/>
          </a:bodyPr>
          <a:lstStyle/>
          <a:p>
            <a:pPr marL="2859088" indent="1588">
              <a:spcBef>
                <a:spcPct val="20000"/>
              </a:spcBef>
            </a:pPr>
            <a:r>
              <a:rPr lang="en-US" sz="4400" dirty="0" smtClean="0"/>
              <a:t>If </a:t>
            </a:r>
            <a:r>
              <a:rPr lang="en-US" sz="4400" dirty="0" smtClean="0"/>
              <a:t>the user is not satisfied with the articles presented, they are able to see more articles by scrolling to the bottom of the article list and clicking “Show More”</a:t>
            </a: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pic>
        <p:nvPicPr>
          <p:cNvPr id="8" name="Picture 7" descr="C:\Users\Tyler\Desktop\Desktop\School\10 Fall\COP 4331\User Manual\Show More.png"/>
          <p:cNvPicPr/>
          <p:nvPr/>
        </p:nvPicPr>
        <p:blipFill>
          <a:blip r:embed="rId3" cstate="print"/>
          <a:srcRect/>
          <a:stretch>
            <a:fillRect/>
          </a:stretch>
        </p:blipFill>
        <p:spPr bwMode="auto">
          <a:xfrm>
            <a:off x="838200" y="2133600"/>
            <a:ext cx="2544558" cy="379562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lnSpcReduction="10000"/>
          </a:bodyPr>
          <a:lstStyle/>
          <a:p>
            <a:pPr marL="2859088" indent="1588">
              <a:spcBef>
                <a:spcPct val="20000"/>
              </a:spcBef>
            </a:pPr>
            <a:r>
              <a:rPr lang="en-US" sz="4400" dirty="0" smtClean="0"/>
              <a:t>Once </a:t>
            </a:r>
            <a:r>
              <a:rPr lang="en-US" sz="4400" dirty="0" smtClean="0"/>
              <a:t>the user finds an article they are interested in, they are able to simply click the article and load it into the application.</a:t>
            </a:r>
            <a:endParaRPr kumimoji="0" lang="en-US"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pic>
        <p:nvPicPr>
          <p:cNvPr id="7" name="Picture 6" descr="C:\Users\Tyler\Desktop\Desktop\School\10 Fall\COP 4331\User Manual\Open Article 1 NEW.png"/>
          <p:cNvPicPr/>
          <p:nvPr/>
        </p:nvPicPr>
        <p:blipFill>
          <a:blip r:embed="rId3" cstate="print"/>
          <a:srcRect/>
          <a:stretch>
            <a:fillRect/>
          </a:stretch>
        </p:blipFill>
        <p:spPr bwMode="auto">
          <a:xfrm>
            <a:off x="894332" y="2209800"/>
            <a:ext cx="2306068" cy="34333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fontScale="62500" lnSpcReduction="20000"/>
          </a:bodyPr>
          <a:lstStyle/>
          <a:p>
            <a:r>
              <a:rPr lang="en-US" sz="4400" dirty="0" smtClean="0"/>
              <a:t>5. The user is also presented with more options by long-clicking the article in the article list.</a:t>
            </a:r>
          </a:p>
          <a:p>
            <a:r>
              <a:rPr lang="en-US" sz="4400" dirty="0" smtClean="0"/>
              <a:t> </a:t>
            </a:r>
          </a:p>
          <a:p>
            <a:pPr lvl="0">
              <a:buFont typeface="Arial" pitchFamily="34" charset="0"/>
              <a:buChar char="•"/>
            </a:pPr>
            <a:r>
              <a:rPr lang="en-US" sz="4400" dirty="0" smtClean="0"/>
              <a:t>Open article – Simply opens the article within the application</a:t>
            </a:r>
            <a:r>
              <a:rPr lang="en-US" sz="4400" dirty="0" smtClean="0"/>
              <a:t>.</a:t>
            </a:r>
          </a:p>
          <a:p>
            <a:pPr lvl="0">
              <a:buFont typeface="Arial" pitchFamily="34" charset="0"/>
              <a:buChar char="•"/>
            </a:pPr>
            <a:endParaRPr lang="en-US" sz="4400" dirty="0" smtClean="0"/>
          </a:p>
          <a:p>
            <a:pPr lvl="0">
              <a:buFont typeface="Arial" pitchFamily="34" charset="0"/>
              <a:buChar char="•"/>
            </a:pPr>
            <a:r>
              <a:rPr lang="en-US" sz="4400" dirty="0" smtClean="0"/>
              <a:t>Open article in Browser – Opens the article within the Android devices built-in browser</a:t>
            </a:r>
            <a:r>
              <a:rPr lang="en-US" sz="4400" dirty="0" smtClean="0"/>
              <a:t>.</a:t>
            </a:r>
          </a:p>
          <a:p>
            <a:pPr lvl="0">
              <a:buFont typeface="Arial" pitchFamily="34" charset="0"/>
              <a:buChar char="•"/>
            </a:pPr>
            <a:endParaRPr lang="en-US" sz="4400" dirty="0" smtClean="0"/>
          </a:p>
          <a:p>
            <a:pPr lvl="0">
              <a:buFont typeface="Arial" pitchFamily="34" charset="0"/>
              <a:buChar char="•"/>
            </a:pPr>
            <a:r>
              <a:rPr lang="en-US" sz="4400" dirty="0" smtClean="0"/>
              <a:t>Mark as Read/Unread – Marks or </a:t>
            </a:r>
            <a:r>
              <a:rPr lang="en-US" sz="4400" dirty="0" err="1" smtClean="0"/>
              <a:t>unmarks</a:t>
            </a:r>
            <a:r>
              <a:rPr lang="en-US" sz="4400" dirty="0" smtClean="0"/>
              <a:t> the article in the article list to show if the article has been read or not.</a:t>
            </a:r>
            <a:endParaRPr lang="en-US" sz="4400" dirty="0"/>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dirty="0" smtClean="0"/>
              <a:t>technical description</a:t>
            </a:r>
            <a:endParaRPr lang="en-US" dirty="0"/>
          </a:p>
        </p:txBody>
      </p:sp>
      <p:sp>
        <p:nvSpPr>
          <p:cNvPr id="3" name="Content Placeholder 2"/>
          <p:cNvSpPr>
            <a:spLocks noGrp="1"/>
          </p:cNvSpPr>
          <p:nvPr>
            <p:ph idx="1"/>
          </p:nvPr>
        </p:nvSpPr>
        <p:spPr/>
        <p:txBody>
          <a:bodyPr>
            <a:normAutofit/>
          </a:bodyPr>
          <a:lstStyle/>
          <a:p>
            <a:pPr>
              <a:buNone/>
            </a:pPr>
            <a:r>
              <a:rPr lang="en-US" dirty="0" smtClean="0"/>
              <a:t>	</a:t>
            </a:r>
            <a:endParaRPr lang="en-US" dirty="0" smtClean="0"/>
          </a:p>
        </p:txBody>
      </p:sp>
      <p:sp>
        <p:nvSpPr>
          <p:cNvPr id="5" name="Content Placeholder 2"/>
          <p:cNvSpPr txBox="1">
            <a:spLocks/>
          </p:cNvSpPr>
          <p:nvPr/>
        </p:nvSpPr>
        <p:spPr>
          <a:xfrm>
            <a:off x="609600" y="1752600"/>
            <a:ext cx="8229600" cy="4525963"/>
          </a:xfrm>
          <a:prstGeom prst="round1Rect">
            <a:avLst/>
          </a:prstGeom>
          <a:solidFill>
            <a:srgbClr val="000000">
              <a:alpha val="74902"/>
            </a:srgbClr>
          </a:solidFill>
          <a:ln w="38100">
            <a:solidFill>
              <a:schemeClr val="tx1"/>
            </a:solidFill>
          </a:ln>
        </p:spPr>
        <p:txBody>
          <a:bodyPr vert="horz" lIns="91440" tIns="45720" rIns="91440" bIns="45720" numCol="1" rtlCol="0" anchor="ctr">
            <a:normAutofit/>
          </a:bodyPr>
          <a:lstStyle/>
          <a:p>
            <a:endParaRPr lang="en-US" sz="4400" dirty="0"/>
          </a:p>
        </p:txBody>
      </p:sp>
      <p:sp>
        <p:nvSpPr>
          <p:cNvPr id="6" name="TextBox 5"/>
          <p:cNvSpPr txBox="1"/>
          <p:nvPr/>
        </p:nvSpPr>
        <p:spPr>
          <a:xfrm>
            <a:off x="4495800" y="838200"/>
            <a:ext cx="4180183" cy="369332"/>
          </a:xfrm>
          <a:prstGeom prst="rect">
            <a:avLst/>
          </a:prstGeom>
          <a:noFill/>
        </p:spPr>
        <p:txBody>
          <a:bodyPr wrap="none" rtlCol="0">
            <a:spAutoFit/>
          </a:bodyPr>
          <a:lstStyle/>
          <a:p>
            <a:r>
              <a:rPr lang="en-US" dirty="0" smtClean="0">
                <a:effectLst>
                  <a:reflection blurRad="6350" stA="55000" endA="300" endPos="45500" dir="5400000" sy="-100000" algn="bl" rotWithShape="0"/>
                </a:effectLst>
              </a:rPr>
              <a:t>presented by: </a:t>
            </a:r>
            <a:r>
              <a:rPr lang="en-US" dirty="0" err="1" smtClean="0">
                <a:effectLst>
                  <a:reflection blurRad="6350" stA="55000" endA="300" endPos="45500" dir="5400000" sy="-100000" algn="bl" rotWithShape="0"/>
                </a:effectLst>
              </a:rPr>
              <a:t>andre</a:t>
            </a:r>
            <a:r>
              <a:rPr lang="en-US" dirty="0" err="1"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harmic</a:t>
            </a:r>
            <a:r>
              <a:rPr lang="en-US" dirty="0" smtClean="0">
                <a:effectLst>
                  <a:reflection blurRad="6350" stA="55000" endA="300" endPos="45500" dir="5400000" sy="-100000" algn="bl" rotWithShape="0"/>
                </a:effectLst>
              </a:rPr>
              <a:t> &amp; </a:t>
            </a:r>
            <a:r>
              <a:rPr lang="en-US" dirty="0" err="1" smtClean="0">
                <a:effectLst>
                  <a:reflection blurRad="6350" stA="55000" endA="300" endPos="45500" dir="5400000" sy="-100000" algn="bl" rotWithShape="0"/>
                </a:effectLst>
              </a:rPr>
              <a:t>tyler</a:t>
            </a:r>
            <a:r>
              <a:rPr lang="en-US" dirty="0" smtClean="0">
                <a:effectLst>
                  <a:reflection blurRad="6350" stA="55000" endA="300" endPos="45500" dir="5400000" sy="-100000" algn="bl" rotWithShape="0"/>
                </a:effectLst>
              </a:rPr>
              <a:t> </a:t>
            </a:r>
            <a:r>
              <a:rPr lang="en-US" dirty="0" err="1" smtClean="0">
                <a:effectLst>
                  <a:reflection blurRad="6350" stA="55000" endA="300" endPos="45500" dir="5400000" sy="-100000" algn="bl" rotWithShape="0"/>
                </a:effectLst>
              </a:rPr>
              <a:t>zaino</a:t>
            </a:r>
            <a:endParaRPr lang="en-US" dirty="0">
              <a:effectLst>
                <a:reflection blurRad="6350" stA="60000" endA="900" endPos="58000" dir="5400000" sy="-100000" algn="bl" rotWithShape="0"/>
              </a:effectLst>
            </a:endParaRPr>
          </a:p>
        </p:txBody>
      </p:sp>
      <p:pic>
        <p:nvPicPr>
          <p:cNvPr id="7" name="Picture 6" descr="C:\Users\Tyler\Desktop\Desktop\School\10 Fall\COP 4331\User Manual\Long Click.png"/>
          <p:cNvPicPr/>
          <p:nvPr/>
        </p:nvPicPr>
        <p:blipFill>
          <a:blip r:embed="rId3" cstate="print"/>
          <a:srcRect/>
          <a:stretch>
            <a:fillRect/>
          </a:stretch>
        </p:blipFill>
        <p:spPr bwMode="auto">
          <a:xfrm>
            <a:off x="1447800" y="2209800"/>
            <a:ext cx="2403278" cy="3588589"/>
          </a:xfrm>
          <a:prstGeom prst="rect">
            <a:avLst/>
          </a:prstGeom>
          <a:ln>
            <a:noFill/>
          </a:ln>
          <a:effectLst>
            <a:outerShdw blurRad="190500" algn="tl" rotWithShape="0">
              <a:srgbClr val="000000">
                <a:alpha val="70000"/>
              </a:srgbClr>
            </a:outerShdw>
          </a:effectLst>
        </p:spPr>
      </p:pic>
      <p:pic>
        <p:nvPicPr>
          <p:cNvPr id="8" name="Picture 7" descr="C:\Users\Tyler\Desktop\Desktop\School\10 Fall\COP 4331\User Manual\Open Article Browser.png"/>
          <p:cNvPicPr/>
          <p:nvPr/>
        </p:nvPicPr>
        <p:blipFill>
          <a:blip r:embed="rId4" cstate="print"/>
          <a:srcRect/>
          <a:stretch>
            <a:fillRect/>
          </a:stretch>
        </p:blipFill>
        <p:spPr bwMode="auto">
          <a:xfrm>
            <a:off x="5257800" y="2133600"/>
            <a:ext cx="2468880" cy="369413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537</Words>
  <Application>Microsoft Office PowerPoint</Application>
  <PresentationFormat>On-screen Show (4:3)</PresentationFormat>
  <Paragraphs>77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operational description</vt:lpstr>
      <vt:lpstr>technical description</vt:lpstr>
      <vt:lpstr>technical description</vt:lpstr>
      <vt:lpstr>technical description</vt:lpstr>
      <vt:lpstr>technical description</vt:lpstr>
      <vt:lpstr>technical description</vt:lpstr>
      <vt:lpstr>technical description</vt:lpstr>
      <vt:lpstr>technical description</vt:lpstr>
      <vt:lpstr>technical description</vt:lpstr>
      <vt:lpstr>technical description</vt:lpstr>
      <vt:lpstr>major design issues</vt:lpstr>
      <vt:lpstr>major design issues</vt:lpstr>
      <vt:lpstr>quality of the final product</vt:lpstr>
      <vt:lpstr>recommended usage</vt:lpstr>
      <vt:lpstr>Slide 16</vt:lpstr>
    </vt:vector>
  </TitlesOfParts>
  <Company>team.wir3fram3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Banks</dc:creator>
  <cp:lastModifiedBy>Karl Banks</cp:lastModifiedBy>
  <cp:revision>30</cp:revision>
  <dcterms:created xsi:type="dcterms:W3CDTF">2010-09-27T04:01:31Z</dcterms:created>
  <dcterms:modified xsi:type="dcterms:W3CDTF">2010-11-30T06:48:25Z</dcterms:modified>
</cp:coreProperties>
</file>