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72" r:id="rId4"/>
    <p:sldId id="259" r:id="rId5"/>
    <p:sldId id="284" r:id="rId6"/>
    <p:sldId id="285" r:id="rId7"/>
    <p:sldId id="270" r:id="rId8"/>
    <p:sldId id="286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29" autoAdjust="0"/>
    <p:restoredTop sz="94660"/>
  </p:normalViewPr>
  <p:slideViewPr>
    <p:cSldViewPr>
      <p:cViewPr varScale="1">
        <p:scale>
          <a:sx n="126" d="100"/>
          <a:sy n="126" d="100"/>
        </p:scale>
        <p:origin x="-15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4B527-33AC-4738-8C29-F0658A4E5574}" type="datetimeFigureOut">
              <a:rPr lang="en-US" smtClean="0"/>
              <a:pPr/>
              <a:t>10.27.2010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3C82A-620D-4013-9DC6-1E7969339A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3C82A-620D-4013-9DC6-1E7969339A6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3C82A-620D-4013-9DC6-1E7969339A6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3C82A-620D-4013-9DC6-1E7969339A6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3C82A-620D-4013-9DC6-1E7969339A6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3C82A-620D-4013-9DC6-1E7969339A6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3C82A-620D-4013-9DC6-1E7969339A6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3C82A-620D-4013-9DC6-1E7969339A6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3C82A-620D-4013-9DC6-1E7969339A6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3C82A-620D-4013-9DC6-1E7969339A6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EDA4-4D7E-42D6-AAC3-EEA14B6B4EB2}" type="datetimeFigureOut">
              <a:rPr lang="en-US" smtClean="0"/>
              <a:pPr/>
              <a:t>10.27.2010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FD6A-A25B-4BF5-A55C-F4AAD7FEE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EDA4-4D7E-42D6-AAC3-EEA14B6B4EB2}" type="datetimeFigureOut">
              <a:rPr lang="en-US" smtClean="0"/>
              <a:pPr/>
              <a:t>10.27.2010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FD6A-A25B-4BF5-A55C-F4AAD7FEE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EDA4-4D7E-42D6-AAC3-EEA14B6B4EB2}" type="datetimeFigureOut">
              <a:rPr lang="en-US" smtClean="0"/>
              <a:pPr/>
              <a:t>10.27.2010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FD6A-A25B-4BF5-A55C-F4AAD7FEE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EDA4-4D7E-42D6-AAC3-EEA14B6B4EB2}" type="datetimeFigureOut">
              <a:rPr lang="en-US" smtClean="0"/>
              <a:pPr/>
              <a:t>10.27.2010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FD6A-A25B-4BF5-A55C-F4AAD7FEE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EDA4-4D7E-42D6-AAC3-EEA14B6B4EB2}" type="datetimeFigureOut">
              <a:rPr lang="en-US" smtClean="0"/>
              <a:pPr/>
              <a:t>10.27.2010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FD6A-A25B-4BF5-A55C-F4AAD7FEE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EDA4-4D7E-42D6-AAC3-EEA14B6B4EB2}" type="datetimeFigureOut">
              <a:rPr lang="en-US" smtClean="0"/>
              <a:pPr/>
              <a:t>10.27.2010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FD6A-A25B-4BF5-A55C-F4AAD7FEE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EDA4-4D7E-42D6-AAC3-EEA14B6B4EB2}" type="datetimeFigureOut">
              <a:rPr lang="en-US" smtClean="0"/>
              <a:pPr/>
              <a:t>10.27.2010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FD6A-A25B-4BF5-A55C-F4AAD7FEE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EDA4-4D7E-42D6-AAC3-EEA14B6B4EB2}" type="datetimeFigureOut">
              <a:rPr lang="en-US" smtClean="0"/>
              <a:pPr/>
              <a:t>10.27.2010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FD6A-A25B-4BF5-A55C-F4AAD7FEE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EDA4-4D7E-42D6-AAC3-EEA14B6B4EB2}" type="datetimeFigureOut">
              <a:rPr lang="en-US" smtClean="0"/>
              <a:pPr/>
              <a:t>10.27.2010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FD6A-A25B-4BF5-A55C-F4AAD7FEE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EDA4-4D7E-42D6-AAC3-EEA14B6B4EB2}" type="datetimeFigureOut">
              <a:rPr lang="en-US" smtClean="0"/>
              <a:pPr/>
              <a:t>10.27.2010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FD6A-A25B-4BF5-A55C-F4AAD7FEE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EDA4-4D7E-42D6-AAC3-EEA14B6B4EB2}" type="datetimeFigureOut">
              <a:rPr lang="en-US" smtClean="0"/>
              <a:pPr/>
              <a:t>10.27.2010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FD6A-A25B-4BF5-A55C-F4AAD7FEE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2EDA4-4D7E-42D6-AAC3-EEA14B6B4EB2}" type="datetimeFigureOut">
              <a:rPr lang="en-US" smtClean="0"/>
              <a:pPr/>
              <a:t>10.27.2010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7FD6A-A25B-4BF5-A55C-F4AAD7FEE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b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arl\Documents\UCF\Courses\2010\Fall 2010\COP 4331\Project\conceptOfOperations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8640" y="533403"/>
            <a:ext cx="7955280" cy="3435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70500" y="838200"/>
            <a:ext cx="2940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presented by: </a:t>
            </a:r>
            <a:r>
              <a:rPr lang="en-US" dirty="0" err="1" smtClean="0">
                <a:effectLst>
                  <a:reflection blurRad="6350" stA="55000" endA="300" endPos="45500" dir="5400000" sy="-100000" algn="bl" rotWithShape="0"/>
                </a:effectLst>
              </a:rPr>
              <a:t>andrew</a:t>
            </a: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dirty="0" err="1" smtClean="0">
                <a:effectLst>
                  <a:reflection blurRad="6350" stA="55000" endA="300" endPos="45500" dir="5400000" sy="-100000" algn="bl" rotWithShape="0"/>
                </a:effectLst>
              </a:rPr>
              <a:t>harmic</a:t>
            </a:r>
            <a:endParaRPr lang="en-US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3" name="Picture 3" descr="C:\Users\Karl\Documents\UCF\Courses\2010\Fall 2010\COP 4331\Project\scree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76400"/>
            <a:ext cx="2569744" cy="45720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8" name="Picture 4" descr="C:\Users\Karl\Documents\UCF\Courses\2010\Fall 2010\COP 4331\Project\screen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676400"/>
            <a:ext cx="2569741" cy="45720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9" name="Picture 5" descr="C:\Users\Karl\Documents\UCF\Courses\2010\Fall 2010\COP 4331\Project\screen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1676400"/>
            <a:ext cx="2569742" cy="45720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ound1Rect">
            <a:avLst/>
          </a:prstGeom>
          <a:solidFill>
            <a:srgbClr val="000000">
              <a:alpha val="74902"/>
            </a:srgbClr>
          </a:solidFill>
          <a:ln w="38100">
            <a:solidFill>
              <a:schemeClr val="tx1"/>
            </a:solidFill>
          </a:ln>
        </p:spPr>
        <p:txBody>
          <a:bodyPr numCol="2" anchor="ctr">
            <a:normAutofit/>
          </a:bodyPr>
          <a:lstStyle/>
          <a:p>
            <a:r>
              <a:rPr lang="en-US" sz="4400" dirty="0" smtClean="0"/>
              <a:t>Reusability</a:t>
            </a:r>
          </a:p>
          <a:p>
            <a:r>
              <a:rPr lang="en-US" sz="4400" dirty="0" smtClean="0"/>
              <a:t>Maintainability</a:t>
            </a:r>
          </a:p>
          <a:p>
            <a:r>
              <a:rPr lang="en-US" sz="4400" dirty="0" smtClean="0"/>
              <a:t>Testability</a:t>
            </a:r>
          </a:p>
          <a:p>
            <a:r>
              <a:rPr lang="en-US" sz="4400" dirty="0" smtClean="0"/>
              <a:t>Performance</a:t>
            </a:r>
          </a:p>
          <a:p>
            <a:endParaRPr lang="en-US" sz="4400" dirty="0" smtClean="0"/>
          </a:p>
          <a:p>
            <a:r>
              <a:rPr lang="en-US" sz="4400" dirty="0" smtClean="0"/>
              <a:t>Portability</a:t>
            </a:r>
          </a:p>
          <a:p>
            <a:r>
              <a:rPr lang="en-US" sz="4400" dirty="0" smtClean="0"/>
              <a:t>Safety/Security</a:t>
            </a:r>
          </a:p>
          <a:p>
            <a:r>
              <a:rPr lang="en-US" sz="4400" dirty="0" smtClean="0"/>
              <a:t>Prototyping</a:t>
            </a:r>
          </a:p>
          <a:p>
            <a:r>
              <a:rPr lang="en-US" sz="4400" dirty="0" smtClean="0"/>
              <a:t>Technical Risks</a:t>
            </a:r>
            <a:endParaRPr lang="en-US" sz="4400" dirty="0" smtClean="0"/>
          </a:p>
        </p:txBody>
      </p:sp>
      <p:pic>
        <p:nvPicPr>
          <p:cNvPr id="4098" name="Picture 2" descr="C:\Users\Karl\Documents\UCF\Courses\2010\Fall 2010\COP 4331\Project\conceptOfOperations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67200" y="450342"/>
            <a:ext cx="4243997" cy="3819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53000" y="838200"/>
            <a:ext cx="3711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presented by: </a:t>
            </a:r>
            <a:r>
              <a:rPr lang="en-US" dirty="0" err="1" smtClean="0">
                <a:effectLst>
                  <a:reflection blurRad="6350" stA="55000" endA="300" endPos="45500" dir="5400000" sy="-100000" algn="bl" rotWithShape="0"/>
                </a:effectLst>
              </a:rPr>
              <a:t>karl</a:t>
            </a: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 banks &amp; </a:t>
            </a:r>
            <a:r>
              <a:rPr lang="en-US" dirty="0" err="1" smtClean="0">
                <a:effectLst>
                  <a:reflection blurRad="6350" stA="55000" endA="300" endPos="45500" dir="5400000" sy="-100000" algn="bl" rotWithShape="0"/>
                </a:effectLst>
              </a:rPr>
              <a:t>tyler</a:t>
            </a: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dirty="0" err="1" smtClean="0">
                <a:effectLst>
                  <a:reflection blurRad="6350" stA="60000" endA="900" endPos="58000" dir="5400000" sy="-100000" algn="bl" rotWithShape="0"/>
                </a:effectLst>
              </a:rPr>
              <a:t>zaino</a:t>
            </a:r>
            <a:endParaRPr lang="en-US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arl\Documents\UCF\Courses\2010\Fall 2010\COP 4331\Project\conceptOfOperations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3400" y="469160"/>
            <a:ext cx="8077200" cy="3511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91000" y="838200"/>
            <a:ext cx="4537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presented by: </a:t>
            </a:r>
            <a:r>
              <a:rPr lang="en-US" dirty="0" err="1" smtClean="0">
                <a:effectLst>
                  <a:reflection blurRad="6350" stA="55000" endA="300" endPos="45500" dir="5400000" sy="-100000" algn="bl" rotWithShape="0"/>
                </a:effectLst>
              </a:rPr>
              <a:t>jason</a:t>
            </a: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dirty="0" err="1" smtClean="0">
                <a:effectLst>
                  <a:reflection blurRad="6350" stA="55000" endA="300" endPos="45500" dir="5400000" sy="-100000" algn="bl" rotWithShape="0"/>
                </a:effectLst>
              </a:rPr>
              <a:t>heintz</a:t>
            </a: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 &amp; </a:t>
            </a:r>
            <a:r>
              <a:rPr lang="en-US" dirty="0" err="1" smtClean="0">
                <a:effectLst>
                  <a:reflection blurRad="6350" stA="55000" endA="300" endPos="45500" dir="5400000" sy="-100000" algn="bl" rotWithShape="0"/>
                </a:effectLst>
              </a:rPr>
              <a:t>aaron</a:t>
            </a: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dirty="0" err="1" smtClean="0">
                <a:effectLst>
                  <a:reflection blurRad="6350" stA="55000" endA="300" endPos="45500" dir="5400000" sy="-100000" algn="bl" rotWithShape="0"/>
                </a:effectLst>
              </a:rPr>
              <a:t>birencwaig</a:t>
            </a:r>
            <a:endParaRPr lang="en-US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2050" name="Picture 2" descr="C:\Users\Karl\Documents\UCF\Courses\2010\Fall 2010\COP 4331\Project\Class_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828800"/>
            <a:ext cx="7258051" cy="342900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arl\Documents\UCF\Courses\2010\Fall 2010\COP 4331\Project\conceptOfOperations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3400" y="469160"/>
            <a:ext cx="8077200" cy="3511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91000" y="838200"/>
            <a:ext cx="4537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presented by: </a:t>
            </a:r>
            <a:r>
              <a:rPr lang="en-US" dirty="0" err="1" smtClean="0">
                <a:effectLst>
                  <a:reflection blurRad="6350" stA="55000" endA="300" endPos="45500" dir="5400000" sy="-100000" algn="bl" rotWithShape="0"/>
                </a:effectLst>
              </a:rPr>
              <a:t>jason</a:t>
            </a: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dirty="0" err="1" smtClean="0">
                <a:effectLst>
                  <a:reflection blurRad="6350" stA="55000" endA="300" endPos="45500" dir="5400000" sy="-100000" algn="bl" rotWithShape="0"/>
                </a:effectLst>
              </a:rPr>
              <a:t>heintz</a:t>
            </a: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 &amp; </a:t>
            </a:r>
            <a:r>
              <a:rPr lang="en-US" dirty="0" err="1" smtClean="0">
                <a:effectLst>
                  <a:reflection blurRad="6350" stA="55000" endA="300" endPos="45500" dir="5400000" sy="-100000" algn="bl" rotWithShape="0"/>
                </a:effectLst>
              </a:rPr>
              <a:t>aaron</a:t>
            </a: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dirty="0" err="1" smtClean="0">
                <a:effectLst>
                  <a:reflection blurRad="6350" stA="55000" endA="300" endPos="45500" dir="5400000" sy="-100000" algn="bl" rotWithShape="0"/>
                </a:effectLst>
              </a:rPr>
              <a:t>birencwaig</a:t>
            </a:r>
            <a:endParaRPr lang="en-US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3074" name="Picture 2" descr="C:\Users\Karl\Documents\UCF\Courses\2010\Fall 2010\COP 4331\Project\Class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447800"/>
            <a:ext cx="2722338" cy="5095876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075" name="Picture 3" descr="C:\Users\Karl\Documents\UCF\Courses\2010\Fall 2010\COP 4331\Project\Class_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2590800"/>
            <a:ext cx="2808941" cy="304800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arl\Documents\UCF\Courses\2010\Fall 2010\COP 4331\Project\conceptOfOperations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3400" y="469160"/>
            <a:ext cx="8077200" cy="3511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91000" y="838200"/>
            <a:ext cx="4537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presented by: </a:t>
            </a:r>
            <a:r>
              <a:rPr lang="en-US" dirty="0" err="1" smtClean="0">
                <a:effectLst>
                  <a:reflection blurRad="6350" stA="55000" endA="300" endPos="45500" dir="5400000" sy="-100000" algn="bl" rotWithShape="0"/>
                </a:effectLst>
              </a:rPr>
              <a:t>jason</a:t>
            </a: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dirty="0" err="1" smtClean="0">
                <a:effectLst>
                  <a:reflection blurRad="6350" stA="55000" endA="300" endPos="45500" dir="5400000" sy="-100000" algn="bl" rotWithShape="0"/>
                </a:effectLst>
              </a:rPr>
              <a:t>heintz</a:t>
            </a: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 &amp; </a:t>
            </a:r>
            <a:r>
              <a:rPr lang="en-US" dirty="0" err="1" smtClean="0">
                <a:effectLst>
                  <a:reflection blurRad="6350" stA="55000" endA="300" endPos="45500" dir="5400000" sy="-100000" algn="bl" rotWithShape="0"/>
                </a:effectLst>
              </a:rPr>
              <a:t>aaron</a:t>
            </a: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dirty="0" err="1" smtClean="0">
                <a:effectLst>
                  <a:reflection blurRad="6350" stA="55000" endA="300" endPos="45500" dir="5400000" sy="-100000" algn="bl" rotWithShape="0"/>
                </a:effectLst>
              </a:rPr>
              <a:t>birencwaig</a:t>
            </a:r>
            <a:endParaRPr lang="en-US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2" name="Picture 2" descr="C:\Users\Karl\Documents\UCF\Courses\2010\Fall 2010\COP 4331\Project\Class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447800"/>
            <a:ext cx="7620000" cy="5116735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arl\Documents\UCF\Courses\2010\Fall 2010\COP 4331\Project\conceptOfOperations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1000" y="533400"/>
            <a:ext cx="8138160" cy="292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82409" y="838200"/>
            <a:ext cx="322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presented by: </a:t>
            </a:r>
            <a:r>
              <a:rPr lang="en-US" dirty="0" err="1" smtClean="0">
                <a:effectLst>
                  <a:reflection blurRad="6350" stA="55000" endA="300" endPos="45500" dir="5400000" sy="-100000" algn="bl" rotWithShape="0"/>
                </a:effectLst>
              </a:rPr>
              <a:t>stephen</a:t>
            </a: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dirty="0" err="1" smtClean="0">
                <a:effectLst>
                  <a:reflection blurRad="6350" stA="55000" endA="300" endPos="45500" dir="5400000" sy="-100000" algn="bl" rotWithShape="0"/>
                </a:effectLst>
              </a:rPr>
              <a:t>rodriguez</a:t>
            </a:r>
            <a:endParaRPr lang="en-US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28600" y="1828800"/>
          <a:ext cx="8610600" cy="4119245"/>
        </p:xfrm>
        <a:graphic>
          <a:graphicData uri="http://schemas.openxmlformats.org/drawingml/2006/table">
            <a:tbl>
              <a:tblPr/>
              <a:tblGrid>
                <a:gridCol w="679450"/>
                <a:gridCol w="7931150"/>
              </a:tblGrid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#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Requirement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064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001</a:t>
                      </a:r>
                    </a:p>
                  </a:txBody>
                  <a:tcPr marL="66675" marR="66675" marT="66675" marB="666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The News Phone Application shall display content on the following five areas: US, World, Money, Entertainment, and Sports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60642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i="1" dirty="0" smtClean="0">
                          <a:solidFill>
                            <a:schemeClr val="bg1"/>
                          </a:solidFill>
                        </a:rPr>
                        <a:t>This is handled in multiple areas. First these sections are displayed by the </a:t>
                      </a:r>
                      <a:r>
                        <a:rPr lang="en-US" sz="1600" i="1" dirty="0" err="1" smtClean="0">
                          <a:solidFill>
                            <a:schemeClr val="bg1"/>
                          </a:solidFill>
                        </a:rPr>
                        <a:t>drawable</a:t>
                      </a:r>
                      <a:r>
                        <a:rPr lang="en-US" sz="1600" i="1" dirty="0" smtClean="0">
                          <a:solidFill>
                            <a:schemeClr val="bg1"/>
                          </a:solidFill>
                        </a:rPr>
                        <a:t> class for the user interface. Then the feed class gets the articles based on the type of the content.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064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002</a:t>
                      </a:r>
                    </a:p>
                  </a:txBody>
                  <a:tcPr marL="66675" marR="66675" marT="66675" marB="666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The News Phone Application shall depict a single important headline news item at its home screen.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642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i="1" dirty="0" smtClean="0">
                          <a:solidFill>
                            <a:schemeClr val="bg1"/>
                          </a:solidFill>
                        </a:rPr>
                        <a:t>This will be handled in the Article class by the </a:t>
                      </a:r>
                      <a:r>
                        <a:rPr lang="en-US" sz="1600" i="1" dirty="0" err="1" smtClean="0">
                          <a:solidFill>
                            <a:schemeClr val="bg1"/>
                          </a:solidFill>
                        </a:rPr>
                        <a:t>getImage</a:t>
                      </a:r>
                      <a:r>
                        <a:rPr lang="en-US" sz="1600" i="1" dirty="0" smtClean="0">
                          <a:solidFill>
                            <a:schemeClr val="bg1"/>
                          </a:solidFill>
                        </a:rPr>
                        <a:t> function.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64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003</a:t>
                      </a:r>
                    </a:p>
                  </a:txBody>
                  <a:tcPr marL="66675" marR="66675" marT="66675" marB="666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The News Phone Application shall have a drop down available that lists all news sections covered.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0642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i="1" dirty="0" smtClean="0">
                          <a:solidFill>
                            <a:schemeClr val="bg1"/>
                          </a:solidFill>
                        </a:rPr>
                        <a:t>This will be handled by the </a:t>
                      </a:r>
                      <a:r>
                        <a:rPr lang="en-US" sz="1600" i="1" dirty="0" err="1" smtClean="0">
                          <a:solidFill>
                            <a:schemeClr val="bg1"/>
                          </a:solidFill>
                        </a:rPr>
                        <a:t>drawable</a:t>
                      </a:r>
                      <a:r>
                        <a:rPr lang="en-US" sz="1600" i="1" dirty="0" smtClean="0">
                          <a:solidFill>
                            <a:schemeClr val="bg1"/>
                          </a:solidFill>
                        </a:rPr>
                        <a:t> class that will provide the interface with all the subsections listed.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arl\Documents\UCF\Courses\2010\Fall 2010\COP 4331\Project\conceptOfOperations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1000" y="533400"/>
            <a:ext cx="8138160" cy="292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82409" y="838200"/>
            <a:ext cx="322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presented by: </a:t>
            </a:r>
            <a:r>
              <a:rPr lang="en-US" dirty="0" err="1" smtClean="0">
                <a:effectLst>
                  <a:reflection blurRad="6350" stA="55000" endA="300" endPos="45500" dir="5400000" sy="-100000" algn="bl" rotWithShape="0"/>
                </a:effectLst>
              </a:rPr>
              <a:t>stephen</a:t>
            </a: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dirty="0" err="1" smtClean="0">
                <a:effectLst>
                  <a:reflection blurRad="6350" stA="55000" endA="300" endPos="45500" dir="5400000" sy="-100000" algn="bl" rotWithShape="0"/>
                </a:effectLst>
              </a:rPr>
              <a:t>rodriguez</a:t>
            </a:r>
            <a:endParaRPr lang="en-US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28600" y="1344295"/>
          <a:ext cx="8610600" cy="5361305"/>
        </p:xfrm>
        <a:graphic>
          <a:graphicData uri="http://schemas.openxmlformats.org/drawingml/2006/table">
            <a:tbl>
              <a:tblPr/>
              <a:tblGrid>
                <a:gridCol w="679450"/>
                <a:gridCol w="7931150"/>
              </a:tblGrid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#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Requirement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064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004</a:t>
                      </a:r>
                    </a:p>
                  </a:txBody>
                  <a:tcPr marL="66675" marR="66675" marT="66675" marB="666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The News Phone Application shall display, at the minimum, five news items per news section covered.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0642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i="1" dirty="0" smtClean="0">
                          <a:solidFill>
                            <a:schemeClr val="bg1"/>
                          </a:solidFill>
                        </a:rPr>
                        <a:t>This will be handled in the </a:t>
                      </a:r>
                      <a:r>
                        <a:rPr lang="en-US" sz="1600" i="1" dirty="0" err="1" smtClean="0">
                          <a:solidFill>
                            <a:schemeClr val="bg1"/>
                          </a:solidFill>
                        </a:rPr>
                        <a:t>ArticleListAdapter</a:t>
                      </a:r>
                      <a:r>
                        <a:rPr lang="en-US" sz="1600" i="1" dirty="0" smtClean="0">
                          <a:solidFill>
                            <a:schemeClr val="bg1"/>
                          </a:solidFill>
                        </a:rPr>
                        <a:t> class by the </a:t>
                      </a:r>
                      <a:r>
                        <a:rPr lang="en-US" sz="1600" i="1" dirty="0" err="1" smtClean="0">
                          <a:solidFill>
                            <a:schemeClr val="bg1"/>
                          </a:solidFill>
                        </a:rPr>
                        <a:t>setNumArticles</a:t>
                      </a:r>
                      <a:r>
                        <a:rPr lang="en-US" sz="1600" i="1" dirty="0" smtClean="0">
                          <a:solidFill>
                            <a:schemeClr val="bg1"/>
                          </a:solidFill>
                        </a:rPr>
                        <a:t> and </a:t>
                      </a:r>
                      <a:r>
                        <a:rPr lang="en-US" sz="1600" i="1" dirty="0" err="1" smtClean="0">
                          <a:solidFill>
                            <a:schemeClr val="bg1"/>
                          </a:solidFill>
                        </a:rPr>
                        <a:t>getNumArticles</a:t>
                      </a:r>
                      <a:r>
                        <a:rPr lang="en-US" sz="1600" i="1" dirty="0" smtClean="0">
                          <a:solidFill>
                            <a:schemeClr val="bg1"/>
                          </a:solidFill>
                        </a:rPr>
                        <a:t> functions.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064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005</a:t>
                      </a:r>
                    </a:p>
                  </a:txBody>
                  <a:tcPr marL="66675" marR="66675" marT="66675" marB="666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The News Phone Application shall give the user the ability to show more news articles for each news section covered.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0642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i="1" dirty="0" smtClean="0">
                          <a:solidFill>
                            <a:schemeClr val="bg1"/>
                          </a:solidFill>
                        </a:rPr>
                        <a:t>This will be handled in the </a:t>
                      </a:r>
                      <a:r>
                        <a:rPr lang="en-US" sz="1600" i="1" dirty="0" err="1" smtClean="0">
                          <a:solidFill>
                            <a:schemeClr val="bg1"/>
                          </a:solidFill>
                        </a:rPr>
                        <a:t>ArticleListAdapter</a:t>
                      </a:r>
                      <a:r>
                        <a:rPr lang="en-US" sz="1600" i="1" dirty="0" smtClean="0">
                          <a:solidFill>
                            <a:schemeClr val="bg1"/>
                          </a:solidFill>
                        </a:rPr>
                        <a:t> class by the </a:t>
                      </a:r>
                      <a:r>
                        <a:rPr lang="en-US" sz="1600" i="1" dirty="0" err="1" smtClean="0">
                          <a:solidFill>
                            <a:schemeClr val="bg1"/>
                          </a:solidFill>
                        </a:rPr>
                        <a:t>setNumArticles</a:t>
                      </a:r>
                      <a:r>
                        <a:rPr lang="en-US" sz="1600" i="1" dirty="0" smtClean="0">
                          <a:solidFill>
                            <a:schemeClr val="bg1"/>
                          </a:solidFill>
                        </a:rPr>
                        <a:t> and </a:t>
                      </a:r>
                      <a:r>
                        <a:rPr lang="en-US" sz="1600" i="1" dirty="0" err="1" smtClean="0">
                          <a:solidFill>
                            <a:schemeClr val="bg1"/>
                          </a:solidFill>
                        </a:rPr>
                        <a:t>getNumArticles</a:t>
                      </a:r>
                      <a:r>
                        <a:rPr lang="en-US" sz="1600" i="1" dirty="0" smtClean="0">
                          <a:solidFill>
                            <a:schemeClr val="bg1"/>
                          </a:solidFill>
                        </a:rPr>
                        <a:t> functions by changing the increasing the number of articles.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064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006</a:t>
                      </a:r>
                    </a:p>
                  </a:txBody>
                  <a:tcPr marL="66675" marR="66675" marT="66675" marB="666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The News Phone Application shall display an error message whenever the application fails to connect to the internet.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0642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i="1" dirty="0" smtClean="0">
                          <a:solidFill>
                            <a:schemeClr val="bg1"/>
                          </a:solidFill>
                        </a:rPr>
                        <a:t>This will be handled in the </a:t>
                      </a:r>
                      <a:r>
                        <a:rPr lang="en-US" sz="1600" i="1" dirty="0" err="1" smtClean="0">
                          <a:solidFill>
                            <a:schemeClr val="bg1"/>
                          </a:solidFill>
                        </a:rPr>
                        <a:t>ConnectivityManager</a:t>
                      </a:r>
                      <a:r>
                        <a:rPr lang="en-US" sz="1600" i="1" dirty="0" smtClean="0">
                          <a:solidFill>
                            <a:schemeClr val="bg1"/>
                          </a:solidFill>
                        </a:rPr>
                        <a:t> class by the </a:t>
                      </a:r>
                      <a:r>
                        <a:rPr lang="en-US" sz="1600" i="1" dirty="0" err="1" smtClean="0">
                          <a:solidFill>
                            <a:schemeClr val="bg1"/>
                          </a:solidFill>
                        </a:rPr>
                        <a:t>extra_no_connectivity</a:t>
                      </a:r>
                      <a:r>
                        <a:rPr lang="en-US" sz="1600" i="1" dirty="0" smtClean="0">
                          <a:solidFill>
                            <a:schemeClr val="bg1"/>
                          </a:solidFill>
                        </a:rPr>
                        <a:t> function.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64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007</a:t>
                      </a:r>
                    </a:p>
                  </a:txBody>
                  <a:tcPr marL="66675" marR="66675" marT="66675" marB="666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The News Phone Application shall display content for every link within five seconds upon execution of that link.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0642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i="1" dirty="0" smtClean="0">
                          <a:solidFill>
                            <a:schemeClr val="bg1"/>
                          </a:solidFill>
                        </a:rPr>
                        <a:t>This will be handled in the </a:t>
                      </a:r>
                      <a:r>
                        <a:rPr lang="en-US" sz="1600" i="1" dirty="0" err="1" smtClean="0">
                          <a:solidFill>
                            <a:schemeClr val="bg1"/>
                          </a:solidFill>
                        </a:rPr>
                        <a:t>articleList</a:t>
                      </a:r>
                      <a:r>
                        <a:rPr lang="en-US" sz="1600" i="1" dirty="0" smtClean="0">
                          <a:solidFill>
                            <a:schemeClr val="bg1"/>
                          </a:solidFill>
                        </a:rPr>
                        <a:t> class and the performance will stem from the fact the articles are coming directly from the CNN feed.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noFill/>
          <a:ln w="38100">
            <a:noFill/>
          </a:ln>
        </p:spPr>
        <p:txBody>
          <a:bodyPr anchor="ctr"/>
          <a:lstStyle/>
          <a:p>
            <a:pPr algn="ctr">
              <a:buNone/>
            </a:pPr>
            <a:r>
              <a:rPr lang="en-US" dirty="0" smtClean="0"/>
              <a:t>&lt;/presentation&gt;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359</Words>
  <Application>Microsoft Office PowerPoint</Application>
  <PresentationFormat>On-screen Show (4:3)</PresentationFormat>
  <Paragraphs>51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team.wir3fram3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Karl Banks</dc:creator>
  <cp:lastModifiedBy>Karl Banks</cp:lastModifiedBy>
  <cp:revision>28</cp:revision>
  <dcterms:created xsi:type="dcterms:W3CDTF">2010-09-27T04:01:31Z</dcterms:created>
  <dcterms:modified xsi:type="dcterms:W3CDTF">2010-10-28T05:09:41Z</dcterms:modified>
</cp:coreProperties>
</file>